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5" r:id="rId5"/>
    <p:sldId id="261" r:id="rId6"/>
    <p:sldId id="270" r:id="rId7"/>
    <p:sldId id="259" r:id="rId8"/>
    <p:sldId id="271" r:id="rId9"/>
    <p:sldId id="275" r:id="rId10"/>
    <p:sldId id="273" r:id="rId11"/>
    <p:sldId id="272" r:id="rId12"/>
    <p:sldId id="260" r:id="rId13"/>
    <p:sldId id="262" r:id="rId14"/>
    <p:sldId id="266" r:id="rId15"/>
    <p:sldId id="268" r:id="rId16"/>
    <p:sldId id="269" r:id="rId17"/>
    <p:sldId id="267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4"/>
    <p:restoredTop sz="93593"/>
  </p:normalViewPr>
  <p:slideViewPr>
    <p:cSldViewPr snapToGrid="0" snapToObjects="1">
      <p:cViewPr varScale="1">
        <p:scale>
          <a:sx n="132" d="100"/>
          <a:sy n="132" d="100"/>
        </p:scale>
        <p:origin x="8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3/30/25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6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C743B-04BE-82EE-2128-60E1C6DC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8AEE7-52CA-2411-46EE-B4795811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C2CDF-DF29-0ECC-3F0B-1DFAB8778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4CC0E-ACAD-A49D-C246-A03204FA7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4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6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3/30/25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nTv1NRuY4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www.youtube.com/watch?v=LzMiW4gNdQo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SzjOU30AYg" TargetMode="External"/><Relationship Id="rId3" Type="http://schemas.openxmlformats.org/officeDocument/2006/relationships/hyperlink" Target="https://store.google.com/us/product/nest_thermostat" TargetMode="External"/><Relationship Id="rId7" Type="http://schemas.openxmlformats.org/officeDocument/2006/relationships/hyperlink" Target="https://www.youtube.com/watch?v=rdfUbAZi7k0" TargetMode="External"/><Relationship Id="rId12" Type="http://schemas.openxmlformats.org/officeDocument/2006/relationships/image" Target="../media/image43.png"/><Relationship Id="rId2" Type="http://schemas.openxmlformats.org/officeDocument/2006/relationships/hyperlink" Target="https://en.wikipedia.org/wiki/Nest_Thermosta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upport.google.com/googlenest/answer/9373007?hl=en" TargetMode="External"/><Relationship Id="rId11" Type="http://schemas.openxmlformats.org/officeDocument/2006/relationships/hyperlink" Target="https://www.youtube.com/watch?v=iKcSKpR9KAM" TargetMode="External"/><Relationship Id="rId5" Type="http://schemas.openxmlformats.org/officeDocument/2006/relationships/hyperlink" Target="https://support.google.com/googlenest/answer/9248184?hl=en" TargetMode="External"/><Relationship Id="rId10" Type="http://schemas.openxmlformats.org/officeDocument/2006/relationships/hyperlink" Target="https://www.youtube.com/watch?v=AdGDXpb4VzE" TargetMode="External"/><Relationship Id="rId4" Type="http://schemas.openxmlformats.org/officeDocument/2006/relationships/hyperlink" Target="https://store.google.com/us/widget/compatibility/thermostat" TargetMode="External"/><Relationship Id="rId9" Type="http://schemas.openxmlformats.org/officeDocument/2006/relationships/hyperlink" Target="https://www.youtube.com/watch?v=iXi8asdsXTM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hyperlink" Target="https://widgets.nest.com/nest-thermostat-troubleshooter" TargetMode="External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60.png"/><Relationship Id="rId4" Type="http://schemas.openxmlformats.org/officeDocument/2006/relationships/image" Target="../media/image5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63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62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61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67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66.jpeg"/><Relationship Id="rId14" Type="http://schemas.openxmlformats.org/officeDocument/2006/relationships/hyperlink" Target="https://www.youtube.com/watch?v=v_Wqig8WjVA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youtube.com/watch?v=hynRbnQ2hI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hyperlink" Target="https://www.amazon.com/dp/B07XRP9M3F" TargetMode="External"/><Relationship Id="rId7" Type="http://schemas.openxmlformats.org/officeDocument/2006/relationships/hyperlink" Target="https://www.amazon.com/dp/B0C6XLMXY4" TargetMode="External"/><Relationship Id="rId2" Type="http://schemas.openxmlformats.org/officeDocument/2006/relationships/hyperlink" Target="https://www.amazon.com/dp/B000TGDGL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dp/B00FT5VAWI" TargetMode="External"/><Relationship Id="rId11" Type="http://schemas.openxmlformats.org/officeDocument/2006/relationships/image" Target="../media/image75.png"/><Relationship Id="rId5" Type="http://schemas.openxmlformats.org/officeDocument/2006/relationships/hyperlink" Target="https://www.amazon.com/dp/B00G96S4Y8" TargetMode="External"/><Relationship Id="rId10" Type="http://schemas.openxmlformats.org/officeDocument/2006/relationships/image" Target="../media/image74.png"/><Relationship Id="rId4" Type="http://schemas.openxmlformats.org/officeDocument/2006/relationships/hyperlink" Target="https://www.amazon.com/dp/B07HGFB3FQ" TargetMode="External"/><Relationship Id="rId9" Type="http://schemas.openxmlformats.org/officeDocument/2006/relationships/image" Target="../media/image7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13" Type="http://schemas.openxmlformats.org/officeDocument/2006/relationships/hyperlink" Target="https://www.youtube.com/watch?v=svP6khjS1xQ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12" Type="http://schemas.openxmlformats.org/officeDocument/2006/relationships/hyperlink" Target="https://www.youtube.com/watch?v=N6i2x08oI4o" TargetMode="External"/><Relationship Id="rId17" Type="http://schemas.openxmlformats.org/officeDocument/2006/relationships/image" Target="../media/image22.jpeg"/><Relationship Id="rId2" Type="http://schemas.openxmlformats.org/officeDocument/2006/relationships/hyperlink" Target="https://www.youtube.com/watch?v=yx9g9P_z5So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hyperlink" Target="https://www.youtube.com/watch?v=DFY10lAQM28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B004P646DC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amazon.com/dp/B082J42D88/" TargetMode="External"/><Relationship Id="rId5" Type="http://schemas.openxmlformats.org/officeDocument/2006/relationships/hyperlink" Target="https://www.amazon.com/gp/product/B000VB6C5K/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amazon.com/dp/B085BF89QJ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Raxo-PrlYvo" TargetMode="External"/><Relationship Id="rId5" Type="http://schemas.openxmlformats.org/officeDocument/2006/relationships/hyperlink" Target="https://www.youtube.com/watch?v=jVMCLRqAJoc" TargetMode="External"/><Relationship Id="rId4" Type="http://schemas.openxmlformats.org/officeDocument/2006/relationships/hyperlink" Target="https://www.amazon.com/dp/B0C2PJSY8S" TargetMode="External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1CCD5-EE67-1E2F-3C70-C64452E5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04215-01CD-C76A-6FAA-56CB4BA4901A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Burner Yearly Service &amp; Clean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9D0A8-B67B-DD48-AB30-10A98DFEA4C9}"/>
              </a:ext>
            </a:extLst>
          </p:cNvPr>
          <p:cNvSpPr txBox="1"/>
          <p:nvPr/>
        </p:nvSpPr>
        <p:spPr>
          <a:xfrm>
            <a:off x="466928" y="1048514"/>
            <a:ext cx="4610911" cy="438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www.youtube.com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watch?v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=g2nTv1NRuY4</a:t>
            </a:r>
            <a:endParaRPr lang="en-US" sz="1400" dirty="0">
              <a:solidFill>
                <a:srgbClr val="1B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main procedures from this video are: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oil steam oil boiler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Changing the filters, nozzle, and strainer in the pump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everything is clean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CO2 draft and smoke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the boiler runs good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Taking off the smoke pipe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combustion chamber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Adjusting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Purging the air out of the lines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safety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stack temp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smoke test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CO2 test</a:t>
            </a:r>
          </a:p>
        </p:txBody>
      </p:sp>
    </p:spTree>
    <p:extLst>
      <p:ext uri="{BB962C8B-B14F-4D97-AF65-F5344CB8AC3E}">
        <p14:creationId xmlns:p14="http://schemas.microsoft.com/office/powerpoint/2010/main" val="93078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Taco SR503-EXP Switching Relay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94553" y="708046"/>
            <a:ext cx="577823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Taco SR503-EXP is a 3 zone expandable switching relay (bought Sept 2021)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6861242" y="1720840"/>
            <a:ext cx="49765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Taco SR503-EXP is a switching relay used in hydronic heating systems. Here's a breakdown of its key functions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Inputs – from thermostats, ...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Output relays – send voltage to operate valves and circulator pumps for (multiple) heating zones in the building.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External red lights signal which zone is "working" (circulating).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"-EXP" designation indicates that it's expandable, meaning it can be connected with other Taco SRs to control more zones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TACO-SR503 allows a designated zone (#3) to take priority over others.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When the priority zone calls for heat, and the priority setting is enabled, the TACO-SR503 can be configured to temporarily shut down the other heating zones.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Priority Protection: To prevent any single zone from monopolizing the boiler indefinitely, the TACO-SR503 often includes a "priority protection" feature which limits the duration of the priority zone's control.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Demo: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www.youtube.com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watch?v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=LzMiW4gNdQo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A2690-3A15-829D-B9C9-0539C4D4C4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3" y="1138136"/>
            <a:ext cx="3268494" cy="2140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BA8BF-F649-FDDD-46FF-C6ADDCDEEA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006" y="1139596"/>
            <a:ext cx="2427722" cy="21394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2975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96250" y="546196"/>
            <a:ext cx="6501180" cy="5586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https://en.wikipedia.org/wiki/Nest_Thermostat</a:t>
            </a:r>
            <a:endParaRPr lang="en-US" sz="1400" dirty="0"/>
          </a:p>
          <a:p>
            <a:r>
              <a:rPr lang="en-US" sz="1400" dirty="0"/>
              <a:t>.. </a:t>
            </a:r>
            <a:r>
              <a:rPr lang="en-US" sz="1400" dirty="0">
                <a:hlinkClick r:id="rId3"/>
              </a:rPr>
              <a:t>https://store.google.com/us/product/nest_thermostat</a:t>
            </a:r>
            <a:endParaRPr lang="en-US" sz="1400" dirty="0"/>
          </a:p>
          <a:p>
            <a:r>
              <a:rPr lang="en-US" sz="1400" dirty="0"/>
              <a:t>.. </a:t>
            </a:r>
            <a:r>
              <a:rPr lang="en-US" sz="1400" dirty="0">
                <a:hlinkClick r:id="rId4"/>
              </a:rPr>
              <a:t>https://store.google.com/us/widget/compatibility/thermostat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1st gen 2011-2012</a:t>
            </a:r>
          </a:p>
          <a:p>
            <a:r>
              <a:rPr lang="en-US" sz="1400" dirty="0"/>
              <a:t>2nd gen 2012-2013</a:t>
            </a:r>
          </a:p>
          <a:p>
            <a:r>
              <a:rPr lang="en-US" sz="1400" dirty="0"/>
              <a:t>3rd gen 2015-</a:t>
            </a:r>
          </a:p>
          <a:p>
            <a:r>
              <a:rPr lang="en-US" sz="1400" dirty="0"/>
              <a:t>E       2017-</a:t>
            </a:r>
          </a:p>
          <a:p>
            <a:r>
              <a:rPr lang="en-US" sz="1400" dirty="0"/>
              <a:t>G4CVZ   2020-</a:t>
            </a:r>
          </a:p>
          <a:p>
            <a:r>
              <a:rPr lang="en-US" sz="1400" dirty="0"/>
              <a:t>4th gen 2024- not released yet (as of March 2025)</a:t>
            </a:r>
          </a:p>
          <a:p>
            <a:endParaRPr lang="en-US" sz="1400" dirty="0"/>
          </a:p>
          <a:p>
            <a:r>
              <a:rPr lang="en-US" sz="1400" dirty="0"/>
              <a:t>There are 2 models: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Nest Thermostat </a:t>
            </a:r>
            <a:r>
              <a:rPr lang="en-US" sz="1400" dirty="0"/>
              <a:t>(budget, $90-$100) – may need C-wire or Nest Power Connector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Nest Learning Thermostat </a:t>
            </a:r>
            <a:r>
              <a:rPr lang="en-US" sz="1400" dirty="0"/>
              <a:t>(advanced, more compatible, $100 .. $170) - with automatic learning of schedules and the rotating ring interface).</a:t>
            </a:r>
          </a:p>
          <a:p>
            <a:endParaRPr lang="en-US" sz="1400" dirty="0"/>
          </a:p>
          <a:p>
            <a:r>
              <a:rPr lang="en-US" sz="1400" dirty="0"/>
              <a:t>We have the latest (as of 2022) Nest Learning Thermostat (3rd generation).</a:t>
            </a:r>
            <a:br>
              <a:rPr lang="en-US" sz="1400" dirty="0"/>
            </a:br>
            <a:r>
              <a:rPr lang="en-US" sz="1400" dirty="0"/>
              <a:t>Both models work with 24V systems.</a:t>
            </a:r>
          </a:p>
          <a:p>
            <a:endParaRPr lang="en-US" sz="1400" dirty="0"/>
          </a:p>
          <a:p>
            <a:r>
              <a:rPr lang="en-US" sz="1400" dirty="0"/>
              <a:t>I was following </a:t>
            </a:r>
            <a:r>
              <a:rPr lang="en-US" sz="1400" dirty="0" err="1"/>
              <a:t>youtube</a:t>
            </a:r>
            <a:r>
              <a:rPr lang="en-US" sz="1400" dirty="0"/>
              <a:t> videos and online guides, for example:</a:t>
            </a:r>
          </a:p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https://support.google.com/googlenest/answer/9248184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- docs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https://support.google.com/googlenest/answer/9373007?hl=en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– PDFs</a:t>
            </a:r>
          </a:p>
          <a:p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https://www.youtube.com/watch?v=rdfUbAZi7k0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– missing manual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https://www.youtube.com/watch?v=7SzjOU30AYg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9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Use ... 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https://www.youtube.com/watch?v=iXi8asdsXTM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– How to Use ... for beginners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https://www.youtube.com/watch?v=AdGDXpb4VzE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- How to Use and Program ... </a:t>
            </a:r>
            <a:b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..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https://www.youtube.com/watch?v=iKcSKpR9KAM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en-US" sz="9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Make Nest Thermostat Manual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(remove learning automation parts)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7399" y="555542"/>
            <a:ext cx="4272517" cy="307541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7777398" y="3733559"/>
            <a:ext cx="4272518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I turned off all "learning" features.</a:t>
            </a:r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Because it was overriding my wishes. </a:t>
            </a:r>
            <a:br>
              <a:rPr lang="en-US" sz="1400" b="1" dirty="0">
                <a:solidFill>
                  <a:srgbClr val="FF0000"/>
                </a:solidFill>
              </a:rPr>
            </a:b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 because it "learned" from history.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190749" y="1204391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77000" y="959785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BE951CD-C9D4-9AB9-FA15-B74A65BF4A08}"/>
              </a:ext>
            </a:extLst>
          </p:cNvPr>
          <p:cNvSpPr txBox="1"/>
          <p:nvPr/>
        </p:nvSpPr>
        <p:spPr>
          <a:xfrm>
            <a:off x="115694" y="3181820"/>
            <a:ext cx="4234429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Nest Thermostat Loses </a:t>
            </a:r>
            <a:r>
              <a:rPr lang="en-US" sz="1200" b="1" i="0" dirty="0" err="1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sz="1200" b="1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Randomly</a:t>
            </a:r>
            <a:endParaRPr lang="en-US" sz="1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7"/>
              </a:rPr>
              <a:t>https://www.youtube.com/watch?v=eM_2CXz45RE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Check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WiFi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ping speed should be &lt; 1500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Use the interactive Guide: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8"/>
              </a:rPr>
              <a:t>https://widgets.nest.com/nest-thermostat-troubleshooter/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Contact Google Nest Help: Twitter @</a:t>
            </a:r>
            <a:r>
              <a:rPr lang="en-US" sz="1200" b="0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GoogleNestHelp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397747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https://www.youtube.com/watch?v=hynRbnQ2hIE</a:t>
            </a:r>
            <a:endParaRPr lang="en-US" sz="1400" b="0" i="0" dirty="0">
              <a:solidFill>
                <a:srgbClr val="1F1F1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3654E-A779-7181-AA63-59A9BD75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2DB67D-DEBB-4DBD-5155-85CAB256EB5F}"/>
              </a:ext>
            </a:extLst>
          </p:cNvPr>
          <p:cNvSpPr txBox="1"/>
          <p:nvPr/>
        </p:nvSpPr>
        <p:spPr>
          <a:xfrm>
            <a:off x="0" y="0"/>
            <a:ext cx="6844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Oil Filled Radiator Heaters 1.5KW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1A894-DF9F-BA4C-1480-01348326B6FC}"/>
              </a:ext>
            </a:extLst>
          </p:cNvPr>
          <p:cNvSpPr txBox="1"/>
          <p:nvPr/>
        </p:nvSpPr>
        <p:spPr>
          <a:xfrm>
            <a:off x="101882" y="523220"/>
            <a:ext cx="6298918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EW7707CM,  $100 -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https://www.amazon.com/dp/B000TGDGLU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PELONIS Champagne  $95 -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https://www.amazon.com/dp/B07XRP9M3F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Basics,  $75 -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https://www.amazon.com/dp/B07HGFB3FQ</a:t>
            </a:r>
            <a:endParaRPr lang="en-US" sz="1400" b="0" i="0" dirty="0">
              <a:solidFill>
                <a:srgbClr val="1F1F1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more: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Dragon TRD40820T  $180 -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https://www.amazon.com/dp/B00G96S4Y8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Dragon TRD40615T  $143 -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https://www.amazon.com/dp/B00FT5VAWI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Oil filled Radiator $90 -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https://www.amazon.com/dp/B0C6XLMXY4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DAD80-4AA1-0246-FE24-89836CB2B60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240" y="709148"/>
            <a:ext cx="1074565" cy="1936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15292-F4ED-2150-32C0-6723A11756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7805" y="834634"/>
            <a:ext cx="1074565" cy="1936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677A05-B413-9EE4-DF7E-F65BA2C0FCF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370" y="1042924"/>
            <a:ext cx="1074565" cy="1896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1AAFA-028B-BEF3-0F9F-B09AA9C1DB4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682" y="261610"/>
            <a:ext cx="1074565" cy="18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0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7201" y="85037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500" y="93012"/>
            <a:ext cx="3334700" cy="3589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3998724" y="2772719"/>
            <a:ext cx="161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Honeywell boiler </a:t>
            </a:r>
            <a:r>
              <a:rPr lang="en-US" sz="1200" dirty="0" err="1"/>
              <a:t>aquastat</a:t>
            </a:r>
            <a:r>
              <a:rPr lang="en-US" sz="1200" dirty="0"/>
              <a:t> (thermostat)</a:t>
            </a:r>
          </a:p>
          <a:p>
            <a:r>
              <a:rPr lang="en-US" sz="1200" dirty="0"/>
              <a:t>Model L8124C1102</a:t>
            </a:r>
          </a:p>
          <a:p>
            <a:r>
              <a:rPr lang="en-US" sz="1200" dirty="0"/>
              <a:t>sends "more heat" signal 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370" y="1739498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0D8E0-2E63-5307-A309-42E330F39880}"/>
              </a:ext>
            </a:extLst>
          </p:cNvPr>
          <p:cNvSpPr txBox="1"/>
          <p:nvPr/>
        </p:nvSpPr>
        <p:spPr>
          <a:xfrm>
            <a:off x="5518487" y="1532837"/>
            <a:ext cx="31820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Peerless Boiler WB-3 Series </a:t>
            </a:r>
          </a:p>
          <a:p>
            <a:r>
              <a:rPr lang="en-US" sz="1200" dirty="0"/>
              <a:t>Honeywell Boiler </a:t>
            </a:r>
            <a:r>
              <a:rPr lang="en-US" sz="1200" dirty="0" err="1"/>
              <a:t>Aquastat</a:t>
            </a:r>
            <a:r>
              <a:rPr lang="en-US" sz="1200" dirty="0"/>
              <a:t> Model L8124C1102</a:t>
            </a:r>
          </a:p>
          <a:p>
            <a:r>
              <a:rPr lang="en-US" sz="1200" dirty="0"/>
              <a:t>Becket AFG Oil Burner</a:t>
            </a:r>
          </a:p>
          <a:p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7505A control unit</a:t>
            </a:r>
          </a:p>
          <a:p>
            <a:endParaRPr lang="en-US" sz="1200" dirty="0"/>
          </a:p>
          <a:p>
            <a:r>
              <a:rPr lang="en-US" sz="1200" dirty="0"/>
              <a:t>Allanson Oil Burner Ignition Transformer</a:t>
            </a:r>
            <a:br>
              <a:rPr lang="en-US" sz="1200" dirty="0"/>
            </a:br>
            <a:r>
              <a:rPr lang="en-US" sz="1200" dirty="0"/>
              <a:t> 2721-628g</a:t>
            </a:r>
          </a:p>
          <a:p>
            <a:endParaRPr lang="en-US" sz="1200" dirty="0"/>
          </a:p>
          <a:p>
            <a:r>
              <a:rPr lang="en-US" sz="1200" dirty="0"/>
              <a:t>Nozzle: "00085-80B1" or .85-80B</a:t>
            </a:r>
          </a:p>
          <a:p>
            <a:r>
              <a:rPr lang="en-US" sz="1200" dirty="0"/>
              <a:t>0.85 - flow rate, 80 degrees spray angle, B - spray pattern (solid cone)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613C2-0D75-4AA8-D6CA-963E477C3D20}"/>
              </a:ext>
            </a:extLst>
          </p:cNvPr>
          <p:cNvSpPr txBox="1"/>
          <p:nvPr/>
        </p:nvSpPr>
        <p:spPr>
          <a:xfrm>
            <a:off x="9163387" y="3690295"/>
            <a:ext cx="2546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Becket AFG Oil Burner</a:t>
            </a:r>
          </a:p>
          <a:p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7505A control unit</a:t>
            </a:r>
          </a:p>
        </p:txBody>
      </p:sp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42820" y="562656"/>
            <a:ext cx="3790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Heat Boilers - How it works - the Basics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https://www.youtube.com/watch?v=YMvrSXqZdiQ</a:t>
            </a:r>
            <a:endParaRPr lang="en-US" sz="1200" dirty="0"/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burner, restart, re-light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Setting electrodes and replacing nozzle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https://www.youtube.com/watch?v=N6i2x08oI4o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Burner Issues and How to Fix Them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https://www.youtube.com/watch?v=svP6khjS1xQ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7354-73AD-A678-7127-003A6BC6C11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82" y="316160"/>
            <a:ext cx="2207916" cy="190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77CAB-9D16-0127-2A2E-CDC0478377B1}"/>
              </a:ext>
            </a:extLst>
          </p:cNvPr>
          <p:cNvSpPr txBox="1"/>
          <p:nvPr/>
        </p:nvSpPr>
        <p:spPr>
          <a:xfrm>
            <a:off x="3848107" y="2535672"/>
            <a:ext cx="4213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1A-25A filter housing – older model (that we have).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1A-25B – newer model, has epoxy coating on the inside of the housing to prevent corrosion caused by contaminants in the oil.</a:t>
            </a:r>
          </a:p>
          <a:p>
            <a:r>
              <a:rPr lang="en-US" sz="120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S264 – yet another compatible cartridge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All above housings use the same filters/cartridges.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1200" i="0" dirty="0">
                <a:solidFill>
                  <a:srgbClr val="34343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1A-30. Search for "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Replacement for 1a-30 Fuel Oil Heat Filters Cartridge" on amazon, etc.</a:t>
            </a:r>
          </a:p>
          <a:p>
            <a:r>
              <a:rPr lang="en-US" sz="1200" dirty="0">
                <a:solidFill>
                  <a:srgbClr val="0F1111"/>
                </a:solidFill>
                <a:latin typeface="Amazon Ember"/>
              </a:rPr>
              <a:t>Typically 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10-micron Wool Felt Filters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CEF90-6507-3ED2-105C-B0E807191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26" y="5199868"/>
            <a:ext cx="1059114" cy="1384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FA59EE-F0D2-309D-298B-FB1B0CC04E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80" y="4783659"/>
            <a:ext cx="2155208" cy="1697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Mitco 264F, 264F">
            <a:extLst>
              <a:ext uri="{FF2B5EF4-FFF2-40B4-BE49-F238E27FC236}">
                <a16:creationId xmlns:a16="http://schemas.microsoft.com/office/drawing/2014/main" id="{5AE7D580-7C56-3060-1A7B-C9DE275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1884" y="196114"/>
            <a:ext cx="1394611" cy="2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B4702-22DE-89D0-7341-00B4094EF32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5237518"/>
            <a:ext cx="1752315" cy="12110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77AC8-8140-CD74-C091-A66A22E3A1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0" y="5248373"/>
            <a:ext cx="1462678" cy="12879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Replacing Nozzle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100891" y="523220"/>
            <a:ext cx="416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=dCtwGjH8gcw</a:t>
            </a:r>
          </a:p>
          <a:p>
            <a:r>
              <a:rPr lang="en-US" sz="1400" dirty="0"/>
              <a:t>shut-off electrical switch for the boiler</a:t>
            </a:r>
          </a:p>
          <a:p>
            <a:r>
              <a:rPr lang="en-US" sz="1400" dirty="0"/>
              <a:t>shut the oil line off</a:t>
            </a:r>
          </a:p>
          <a:p>
            <a:r>
              <a:rPr lang="en-US" sz="1400" dirty="0"/>
              <a:t>unscrew 2 screws and pivot black transformer box </a:t>
            </a:r>
          </a:p>
          <a:p>
            <a:r>
              <a:rPr lang="en-US" sz="1400" dirty="0"/>
              <a:t>disconnect oil metal tube</a:t>
            </a:r>
          </a:p>
          <a:p>
            <a:r>
              <a:rPr lang="en-US" sz="1400" dirty="0"/>
              <a:t>take out  electrodes' assembly (careful not to spill oil)</a:t>
            </a:r>
          </a:p>
          <a:p>
            <a:r>
              <a:rPr lang="en-US" sz="1400" dirty="0"/>
              <a:t>degrease everything</a:t>
            </a:r>
          </a:p>
          <a:p>
            <a:r>
              <a:rPr lang="en-US" sz="1400" dirty="0"/>
              <a:t>unscrew – and change the nozzle</a:t>
            </a:r>
          </a:p>
          <a:p>
            <a:r>
              <a:rPr lang="en-US" sz="1400" dirty="0"/>
              <a:t>position tips of electrodes properly</a:t>
            </a:r>
          </a:p>
          <a:p>
            <a:r>
              <a:rPr lang="en-US" sz="1400" dirty="0"/>
              <a:t>assemble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EE5E7-1FFB-6A2A-1DBA-EB4FA2FF9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147310"/>
            <a:ext cx="4164330" cy="249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13A-68D3-BF77-50A5-7C088A8923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2713324"/>
            <a:ext cx="4164330" cy="2495928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8DD06248-B282-DEEB-2E9D-FB3A220D2C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904047"/>
            <a:ext cx="4164329" cy="3001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A6FDE-032A-4BC0-EAE1-945E80F78178}"/>
              </a:ext>
            </a:extLst>
          </p:cNvPr>
          <p:cNvSpPr txBox="1"/>
          <p:nvPr/>
        </p:nvSpPr>
        <p:spPr>
          <a:xfrm>
            <a:off x="8751975" y="101278"/>
            <a:ext cx="33585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Nozzle: </a:t>
            </a:r>
            <a:r>
              <a:rPr lang="en-US" sz="1400" b="0" i="0" dirty="0">
                <a:effectLst/>
                <a:latin typeface="fkGroteskNeue"/>
              </a:rPr>
              <a:t>"00085-80B1" </a:t>
            </a:r>
            <a:r>
              <a:rPr lang="en-US" sz="1400" dirty="0">
                <a:latin typeface="fkGroteskNeue"/>
              </a:rPr>
              <a:t>or .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85-80B</a:t>
            </a:r>
            <a:endParaRPr lang="en-US" sz="1400" b="0" i="0" dirty="0">
              <a:effectLst/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0.85 - flow rate (in gal/</a:t>
            </a:r>
            <a:r>
              <a:rPr lang="en-US" sz="1400" b="0" i="0" dirty="0" err="1">
                <a:effectLst/>
                <a:latin typeface="fkGroteskNeue"/>
              </a:rPr>
              <a:t>hr</a:t>
            </a:r>
            <a:r>
              <a:rPr lang="en-US" sz="1400" b="0" i="0" dirty="0">
                <a:effectLst/>
                <a:latin typeface="fkGroteskNeue"/>
              </a:rPr>
              <a:t> at 100PSI)</a:t>
            </a:r>
            <a:endParaRPr lang="en-US" sz="1400" dirty="0"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80 - spray angle of the nozzle (degrees)</a:t>
            </a: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B - spray pattern (solid cone)</a:t>
            </a:r>
            <a:endParaRPr lang="en-US" sz="1400" dirty="0">
              <a:latin typeface="fkGroteskNeue"/>
            </a:endParaRPr>
          </a:p>
          <a:p>
            <a:pPr algn="l"/>
            <a:r>
              <a:rPr lang="en-US" sz="900" b="0" i="0" dirty="0">
                <a:effectLst/>
                <a:latin typeface="fkGroteskNeue"/>
                <a:hlinkClick r:id="rId5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/product/B000VB6C5K/</a:t>
            </a:r>
            <a:endParaRPr lang="en-US" sz="900" b="0" i="0" dirty="0">
              <a:effectLst/>
              <a:latin typeface="fkGrotesk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1E754-3EF6-97AA-CD37-63A791406D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583" y="1151904"/>
            <a:ext cx="1257302" cy="2070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90438E-B91C-E372-9CB0-A3EBB43F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832" y="33897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C1309-4F34-482A-4F18-5C61784DCC26}"/>
              </a:ext>
            </a:extLst>
          </p:cNvPr>
          <p:cNvSpPr txBox="1"/>
          <p:nvPr/>
        </p:nvSpPr>
        <p:spPr>
          <a:xfrm>
            <a:off x="9853815" y="3611023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fkGroteskNeue"/>
              </a:rPr>
              <a:t>Honeywell 120320 Cad Cell</a:t>
            </a:r>
          </a:p>
          <a:p>
            <a:r>
              <a:rPr lang="en-US" sz="900" b="0" i="0" dirty="0">
                <a:effectLst/>
                <a:latin typeface="fkGroteskNeue"/>
                <a:hlinkClick r:id="rId8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/product/B004P646DC/</a:t>
            </a:r>
            <a:r>
              <a:rPr lang="en-US" sz="1400" dirty="0">
                <a:latin typeface="fkGroteskNeue"/>
              </a:rPr>
              <a:t> 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3BFDB-95DF-5AC8-43EE-DA61B2C50E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4220" y="1181472"/>
            <a:ext cx="1092686" cy="2040645"/>
          </a:xfrm>
          <a:prstGeom prst="rect">
            <a:avLst/>
          </a:prstGeom>
        </p:spPr>
      </p:pic>
      <p:pic>
        <p:nvPicPr>
          <p:cNvPr id="4" name="Picture 2" descr="Allanson Oil Burner Ignition Transformer 2721-628g">
            <a:extLst>
              <a:ext uri="{FF2B5EF4-FFF2-40B4-BE49-F238E27FC236}">
                <a16:creationId xmlns:a16="http://schemas.microsoft.com/office/drawing/2014/main" id="{5D8D8B25-FADE-159C-C49B-E5424C819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1427" y="4591446"/>
            <a:ext cx="1555089" cy="13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6FD82-E292-3A5B-2250-EBA2571F9145}"/>
              </a:ext>
            </a:extLst>
          </p:cNvPr>
          <p:cNvSpPr txBox="1"/>
          <p:nvPr/>
        </p:nvSpPr>
        <p:spPr>
          <a:xfrm>
            <a:off x="9839561" y="5209252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Allanson Oil Burner Ignition Transformer 2721-628g</a:t>
            </a:r>
            <a:endParaRPr lang="en-US" sz="1400" b="0" i="0" dirty="0">
              <a:effectLst/>
              <a:latin typeface="fkGroteskNeue"/>
            </a:endParaRPr>
          </a:p>
          <a:p>
            <a:r>
              <a:rPr lang="en-US" sz="900" b="0" i="0" dirty="0">
                <a:effectLst/>
                <a:latin typeface="fkGroteskNeue"/>
                <a:hlinkClick r:id="rId11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dp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/B082J42D88/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A5587-23D1-D62A-996A-7B99B62254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039" y="5380469"/>
            <a:ext cx="1880846" cy="1330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102DEA-A23E-DD09-EBCA-06E62618CF2A}"/>
              </a:ext>
            </a:extLst>
          </p:cNvPr>
          <p:cNvSpPr txBox="1"/>
          <p:nvPr/>
        </p:nvSpPr>
        <p:spPr>
          <a:xfrm>
            <a:off x="6196885" y="5774584"/>
            <a:ext cx="255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eckett 51771u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PowerLight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Igniter</a:t>
            </a:r>
          </a:p>
          <a:p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(modern drop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 replacement for an ignition Transformer)</a:t>
            </a:r>
            <a:endParaRPr lang="en-US" sz="1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66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Beckett Genisys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20920" y="955773"/>
            <a:ext cx="258204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Honeywell Boiler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L8124C1102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0203-1EE9-8B4A-29EA-4855835D4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4826"/>
            <a:ext cx="5880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674A7-E3ED-005A-B093-B6FAEDA8F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1574800"/>
            <a:ext cx="2747245" cy="173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274-8308-3EBF-8940-43EC905EEC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3429000"/>
            <a:ext cx="2747245" cy="2511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3077959" y="4471330"/>
            <a:ext cx="497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has a temperature-sensing element.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a 120V/24V AC transformer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electronic relays for burner and "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circulator pump" circuits: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Activate the burner to heat the water if T is too low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Shut off the boiler at high water temp.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Turn on the circulator pump when T is high enough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6225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05653" y="29249"/>
            <a:ext cx="456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Cleaning Hot Water Coil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207505" y="552469"/>
            <a:ext cx="5012195" cy="29649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Peerless Boiler WB-3 Series heats a tank of water on top of its furnace.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Tap water is heated by passing through a coil inside this hot water tank: 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Tankless Coil 90534  (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approx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$600)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have low hot water pressure - the coil needs to be cleaned (every 6-12 months) by flushing it "in place" using a mix of water and cleaner (vinegar). 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are convenient 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kits for doing this on amazon (bucket, hoses, pump):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https://www.amazon.com/dp/B085BF89QJ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https://www.amazon.com/dp/B0C2PJSY8S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 are multiple videos on YouTube showing the process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www.youtube.com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watch?v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=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jVMCLRqAJoc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https://www.youtube.com/watch?v=Raxo-PrlYvo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22061-E782-9164-5424-4C78CA9741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644415"/>
            <a:ext cx="3263900" cy="32363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9D65B-4611-E160-089B-7F1BE9EDF84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3" y="4850654"/>
            <a:ext cx="3149600" cy="16356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RectorSeal Calci-Free Tankless Water Heater Flush Kit 68711">
            <a:extLst>
              <a:ext uri="{FF2B5EF4-FFF2-40B4-BE49-F238E27FC236}">
                <a16:creationId xmlns:a16="http://schemas.microsoft.com/office/drawing/2014/main" id="{05A2A1C0-7755-B5D6-7A76-1859B845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750" y="4850654"/>
            <a:ext cx="2940408" cy="163560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1897</TotalTime>
  <Words>3485</Words>
  <Application>Microsoft Macintosh PowerPoint</Application>
  <PresentationFormat>Widescreen</PresentationFormat>
  <Paragraphs>511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Amazon Ember</vt:lpstr>
      <vt:lpstr>Arial</vt:lpstr>
      <vt:lpstr>Calibri</vt:lpstr>
      <vt:lpstr>Calibri Light</vt:lpstr>
      <vt:lpstr>fkGroteskNeue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91</cp:revision>
  <dcterms:created xsi:type="dcterms:W3CDTF">2022-06-02T16:58:09Z</dcterms:created>
  <dcterms:modified xsi:type="dcterms:W3CDTF">2025-03-30T21:03:52Z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